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9" r:id="rId4"/>
    <p:sldId id="261" r:id="rId5"/>
    <p:sldId id="263" r:id="rId6"/>
    <p:sldId id="258" r:id="rId7"/>
    <p:sldId id="260" r:id="rId8"/>
    <p:sldId id="264" r:id="rId9"/>
    <p:sldId id="269" r:id="rId10"/>
    <p:sldId id="278" r:id="rId11"/>
    <p:sldId id="266" r:id="rId12"/>
    <p:sldId id="265" r:id="rId13"/>
    <p:sldId id="272" r:id="rId14"/>
    <p:sldId id="273" r:id="rId15"/>
    <p:sldId id="274" r:id="rId16"/>
    <p:sldId id="275" r:id="rId17"/>
    <p:sldId id="270" r:id="rId18"/>
    <p:sldId id="2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/>
    <p:restoredTop sz="94752"/>
  </p:normalViewPr>
  <p:slideViewPr>
    <p:cSldViewPr snapToGrid="0">
      <p:cViewPr varScale="1">
        <p:scale>
          <a:sx n="111" d="100"/>
          <a:sy n="111" d="100"/>
        </p:scale>
        <p:origin x="72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BA0B3D-B3B3-4C4A-B31E-599F4169B461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4FFB2D-D2B6-B84F-8511-3D41B7D79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8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FFB2D-D2B6-B84F-8511-3D41B7D7936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367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54657-C8F2-C88A-3832-A2E55B7852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074E98-D7F6-6682-441E-8ECEBBA5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B57D7-7F8E-9DA9-E1C2-E3AE15E43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10579-5F9C-E64E-B699-8FE9809685C1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7F66B-3C5F-E0AF-2755-348BFE401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44932-0D5E-F4BF-419B-C5DC3B7F0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1EE67-B826-6147-B928-A4EFD8B41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30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D0EBE-57B1-28BE-EEC5-BCA0FBD65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7C7CE3-AE38-FC82-8074-E561454409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AA3D2-0109-9A0D-D1AE-8731BD81E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10579-5F9C-E64E-B699-8FE9809685C1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4155D-664D-3FBF-40F2-98500588D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AF75B-5DF7-99FF-2B8B-94853311F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1EE67-B826-6147-B928-A4EFD8B41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148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8B15F0-A4B1-62FF-8FD8-57A2875404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1C1735-4F63-13C1-620E-226CB78AA7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03F9F-A19D-71EC-760D-062E4232B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10579-5F9C-E64E-B699-8FE9809685C1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5CBE5-6CDE-F2CD-0ACD-52DA29368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9F680-DD00-8F65-ED1E-878916ACB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1EE67-B826-6147-B928-A4EFD8B41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151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5E5BD-72E7-708F-460D-7FF3AB76A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D6D1B-73D1-53E2-BF55-05344D8DC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416F9-45A3-5F6D-4DAF-D2BB74144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10579-5F9C-E64E-B699-8FE9809685C1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9C5F6-F39B-8EE5-A209-3F2F17CE7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5FE69-DD44-7D0A-22BA-AC1F75555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1EE67-B826-6147-B928-A4EFD8B41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272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A05F2-48D3-52FE-63A3-B211A64EC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721A3-1FD8-EC7A-BD6C-F3AF4D283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21CCD-5D55-5DBC-0CC8-5015564C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10579-5F9C-E64E-B699-8FE9809685C1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CAE3F-658B-9795-FE6D-3E998C322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E23386-5BA8-9CC2-D595-945DD8081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1EE67-B826-6147-B928-A4EFD8B41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455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E50B0-0DC7-0FC7-0D8E-5FBB77D61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ED291-0EE5-1EF4-CDBB-5D3CDFBAA6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A05D35-A716-2637-8112-2126989A2E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7EEADC-E4FC-5A05-B874-C7221EB0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10579-5F9C-E64E-B699-8FE9809685C1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E86FAC-BD38-DBEB-F2E7-1846330B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1817C2-ABBC-8881-99BE-8EC750551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1EE67-B826-6147-B928-A4EFD8B41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02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4864A-38C8-9D6C-40BE-BE1AC382C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364BD-4B69-EF7D-190F-1D4BEC1F3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91861A-D5E4-1C17-8BDB-951A5621D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E61DEE-8270-10CD-2634-DEDC6894F6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394D4A-BC98-8F7D-3DFE-B43CAF2BB2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24B289-25F8-65B2-5BF5-848C34F1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10579-5F9C-E64E-B699-8FE9809685C1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941F8A-18F6-A92F-406E-0DFA6BDEE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6E8613-9CDD-BE62-5624-7F6DC7E3C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1EE67-B826-6147-B928-A4EFD8B41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791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4215B-6129-4D7E-B0D4-A46D30ED6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2EFC16-0966-A542-387C-86E03DB17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10579-5F9C-E64E-B699-8FE9809685C1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0595B5-07CE-C8C4-1FFE-863AA609F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06C42E-C8AF-0025-FFF6-303095A91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1EE67-B826-6147-B928-A4EFD8B41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580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FF86AB-33F5-E6F0-AFEC-6D23C391D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10579-5F9C-E64E-B699-8FE9809685C1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5366DE-7F76-B970-BF81-C3D5B667C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1D5A9-6EDE-0192-606C-F264F9922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1EE67-B826-6147-B928-A4EFD8B41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23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2EE91-11D0-AFAA-C818-5C1F330A6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123E6-D6BB-C29E-E3C7-08BCD5E14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29704F-26AF-87BD-BCE2-D36276386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B850B-F677-2C21-8748-F27DD892A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10579-5F9C-E64E-B699-8FE9809685C1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5E30E2-C060-B7D7-D503-2B29B8A0E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EAFDD6-7CA7-809A-6B35-C7407DFC7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1EE67-B826-6147-B928-A4EFD8B41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4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A8517-FBD5-3FDD-D935-9D1D578E9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1BDAAA-7B5A-DCD8-7B24-C19532BF77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79B081-624D-4474-7D9A-E631527D3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3B025-1011-6C92-BA0B-F24464709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10579-5F9C-E64E-B699-8FE9809685C1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1FA516-7BF4-F6F8-732B-622DB2386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FBEE40-CA7D-82ED-2F80-93CB19F1B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1EE67-B826-6147-B928-A4EFD8B41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95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1CEAB4-DA23-07AA-8486-75ACD2BAB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4A6AC-61CE-2AE1-7994-FDCD4F4B8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2E922-4E07-5840-52DC-99D92C1AA4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810579-5F9C-E64E-B699-8FE9809685C1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9C06C-191A-F9E3-823A-C8799A0E88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7C154-177E-F731-3C7C-340E5237D2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C1EE67-B826-6147-B928-A4EFD8B41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600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garden-parks-view-ya-japan-park-1526137/" TargetMode="External"/><Relationship Id="rId3" Type="http://schemas.openxmlformats.org/officeDocument/2006/relationships/image" Target="../media/image8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fr/chiens-interdite-interdit-98628/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www.pexels.com/photo/apartment-architecture-building-buildings-259781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441EC-B77F-8F8F-F45F-F5305B9793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Model Interpretability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5A0B5D-CC50-75EB-8733-2CA34C88B7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SHAP - </a:t>
            </a:r>
            <a:r>
              <a:rPr lang="en-US" i="0" u="none" strike="noStrike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SHapley</a:t>
            </a:r>
            <a:r>
              <a:rPr lang="en-US" i="0" u="none" strike="noStrike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Additive </a:t>
            </a:r>
            <a:r>
              <a:rPr lang="en-US" i="0" u="none" strike="noStrike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exPlanations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295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A914B-757A-C7CE-E3E8-2ED45E570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85FE9-C76A-3D4E-6E95-DE67F10AB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Players play the game in an arena.</a:t>
            </a:r>
          </a:p>
          <a:p>
            <a:r>
              <a:rPr lang="en-US" sz="2400" dirty="0"/>
              <a:t>Player </a:t>
            </a:r>
            <a:r>
              <a:rPr lang="en-US" sz="2400" i="1" dirty="0" err="1"/>
              <a:t>i</a:t>
            </a:r>
            <a:r>
              <a:rPr lang="en-US" sz="2400" dirty="0"/>
              <a:t> enters the arena to join some existing </a:t>
            </a:r>
            <a:r>
              <a:rPr lang="en-US" sz="2400"/>
              <a:t>random players.</a:t>
            </a:r>
            <a:endParaRPr lang="en-US" sz="2400" dirty="0"/>
          </a:p>
          <a:p>
            <a:pPr>
              <a:buFont typeface="Symbol" pitchFamily="2" charset="2"/>
              <a:buChar char="Þ"/>
            </a:pPr>
            <a:r>
              <a:rPr lang="en-US" sz="2400" dirty="0"/>
              <a:t> Change the game outcome</a:t>
            </a:r>
          </a:p>
          <a:p>
            <a:r>
              <a:rPr lang="en-US" sz="2400" dirty="0"/>
              <a:t>Shapley value of </a:t>
            </a:r>
            <a:r>
              <a:rPr lang="en-US" sz="2400" i="1" dirty="0" err="1"/>
              <a:t>i</a:t>
            </a:r>
            <a:r>
              <a:rPr lang="en-US" sz="2400" i="1" dirty="0"/>
              <a:t> </a:t>
            </a:r>
            <a:r>
              <a:rPr lang="en-US" sz="2400" dirty="0"/>
              <a:t>= </a:t>
            </a:r>
            <a:r>
              <a:rPr lang="en-US" sz="2400" b="1" dirty="0"/>
              <a:t>average</a:t>
            </a:r>
            <a:r>
              <a:rPr lang="en-US" sz="2400" dirty="0"/>
              <a:t> change on all scenarios of random players in the arena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826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5909B-324B-473C-2ACA-32D639AEC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F585F-BF97-7182-6211-41D9B6E74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Shapley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C1D02-DD0D-8C1E-1197-4CA2F2385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Lloyd Shapley, 1953</a:t>
            </a:r>
          </a:p>
          <a:p>
            <a:r>
              <a:rPr lang="en-US" sz="2400" dirty="0"/>
              <a:t>Cooperative game =&gt; Payouts to players upon their contribution to the total payout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ML =&gt; Contribution of a feature value to </a:t>
            </a:r>
            <a:r>
              <a:rPr lang="en-US" sz="2400" b="1" dirty="0"/>
              <a:t>difference</a:t>
            </a:r>
            <a:r>
              <a:rPr lang="en-US" sz="2400" dirty="0"/>
              <a:t> between the </a:t>
            </a:r>
            <a:r>
              <a:rPr lang="en-US" sz="2400" i="1" dirty="0"/>
              <a:t>actual</a:t>
            </a:r>
            <a:r>
              <a:rPr lang="en-US" sz="2400" dirty="0"/>
              <a:t> prediction and the </a:t>
            </a:r>
            <a:r>
              <a:rPr lang="en-US" sz="2400" i="1" dirty="0"/>
              <a:t>mean</a:t>
            </a:r>
            <a:r>
              <a:rPr lang="en-US" sz="2400" dirty="0"/>
              <a:t> prediction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CA4B25-9282-4E3D-184C-95548F5826F8}"/>
              </a:ext>
            </a:extLst>
          </p:cNvPr>
          <p:cNvSpPr txBox="1"/>
          <p:nvPr/>
        </p:nvSpPr>
        <p:spPr>
          <a:xfrm>
            <a:off x="7008471" y="6550223"/>
            <a:ext cx="51835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christophm.github.io</a:t>
            </a:r>
            <a:r>
              <a:rPr lang="en-US" sz="1400" dirty="0"/>
              <a:t>/interpretable-ml-book/</a:t>
            </a:r>
            <a:r>
              <a:rPr lang="en-US" sz="1400" dirty="0" err="1"/>
              <a:t>shapley.html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4D83C6-F149-CCA9-C721-423E327EA7B1}"/>
              </a:ext>
            </a:extLst>
          </p:cNvPr>
          <p:cNvSpPr txBox="1"/>
          <p:nvPr/>
        </p:nvSpPr>
        <p:spPr>
          <a:xfrm>
            <a:off x="1956121" y="3359550"/>
            <a:ext cx="5327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game = prediction task for an instance of the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056B91-9907-2517-F266-4C0B0F3619AB}"/>
              </a:ext>
            </a:extLst>
          </p:cNvPr>
          <p:cNvSpPr txBox="1"/>
          <p:nvPr/>
        </p:nvSpPr>
        <p:spPr>
          <a:xfrm>
            <a:off x="2596744" y="3861874"/>
            <a:ext cx="4046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players = feature values of the instance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0219C9-F5C4-72BD-0D93-9805E3256B9A}"/>
              </a:ext>
            </a:extLst>
          </p:cNvPr>
          <p:cNvSpPr txBox="1"/>
          <p:nvPr/>
        </p:nvSpPr>
        <p:spPr>
          <a:xfrm>
            <a:off x="3265990" y="4364199"/>
            <a:ext cx="4338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gain = actual prediction – mean prediction</a:t>
            </a:r>
          </a:p>
        </p:txBody>
      </p:sp>
    </p:spTree>
    <p:extLst>
      <p:ext uri="{BB962C8B-B14F-4D97-AF65-F5344CB8AC3E}">
        <p14:creationId xmlns:p14="http://schemas.microsoft.com/office/powerpoint/2010/main" val="4000908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AD96FDFD-4E42-4A06-B8B5-768A1DB9C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3281D98-BD41-4865-C40B-30937A045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368" y="2711395"/>
            <a:ext cx="4114801" cy="34655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Average price 510000 CHF</a:t>
            </a:r>
          </a:p>
          <a:p>
            <a:pPr>
              <a:buFont typeface="Symbol" pitchFamily="2" charset="2"/>
              <a:buChar char="Þ"/>
            </a:pPr>
            <a:r>
              <a:rPr lang="en-US" sz="2000" dirty="0"/>
              <a:t> -10000 CHF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Park-nearby            20000 CHF</a:t>
            </a:r>
          </a:p>
          <a:p>
            <a:r>
              <a:rPr lang="en-US" sz="2000" dirty="0"/>
              <a:t>Surface-60              10000 CHF</a:t>
            </a:r>
          </a:p>
          <a:p>
            <a:r>
              <a:rPr lang="en-US" sz="2000" dirty="0"/>
              <a:t>Floor-3                                 0 CHF</a:t>
            </a:r>
          </a:p>
          <a:p>
            <a:r>
              <a:rPr lang="en-US" sz="2000" dirty="0"/>
              <a:t>Animal-banned    -40000 CHF</a:t>
            </a:r>
          </a:p>
          <a:p>
            <a:endParaRPr lang="en-US" sz="2000" dirty="0"/>
          </a:p>
        </p:txBody>
      </p:sp>
      <p:pic>
        <p:nvPicPr>
          <p:cNvPr id="7" name="Content Placeholder 6" descr="Low angle view of a building&#10;&#10;Description automatically generated">
            <a:extLst>
              <a:ext uri="{FF2B5EF4-FFF2-40B4-BE49-F238E27FC236}">
                <a16:creationId xmlns:a16="http://schemas.microsoft.com/office/drawing/2014/main" id="{8011304B-CEFC-DBA4-07B9-799CCA338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3593" r="11484" b="-1"/>
          <a:stretch/>
        </p:blipFill>
        <p:spPr>
          <a:xfrm>
            <a:off x="8452967" y="3336490"/>
            <a:ext cx="3747932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</p:spPr>
      </p:pic>
      <p:pic>
        <p:nvPicPr>
          <p:cNvPr id="15" name="Content Placeholder 14" descr="A no dogs sign&#10;&#10;Description automatically generated">
            <a:extLst>
              <a:ext uri="{FF2B5EF4-FFF2-40B4-BE49-F238E27FC236}">
                <a16:creationId xmlns:a16="http://schemas.microsoft.com/office/drawing/2014/main" id="{B091F63F-71EE-7C94-5623-C29DE97B86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281" r="237" b="4"/>
          <a:stretch/>
        </p:blipFill>
        <p:spPr>
          <a:xfrm>
            <a:off x="5398276" y="2110720"/>
            <a:ext cx="3458367" cy="3476265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</p:spPr>
      </p:pic>
      <p:pic>
        <p:nvPicPr>
          <p:cNvPr id="5" name="Content Placeholder 4" descr="A green lawn with trees and a blue sky&#10;&#10;Description automatically generated">
            <a:extLst>
              <a:ext uri="{FF2B5EF4-FFF2-40B4-BE49-F238E27FC236}">
                <a16:creationId xmlns:a16="http://schemas.microsoft.com/office/drawing/2014/main" id="{213D9994-73BB-1FC9-CBC0-D39ECE33E5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12306" r="1249" b="-2"/>
          <a:stretch/>
        </p:blipFill>
        <p:spPr>
          <a:xfrm>
            <a:off x="8119878" y="-5"/>
            <a:ext cx="4081021" cy="3151295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6F32593-99B2-6BBA-C6C2-5927BE46C265}"/>
              </a:ext>
            </a:extLst>
          </p:cNvPr>
          <p:cNvSpPr txBox="1"/>
          <p:nvPr/>
        </p:nvSpPr>
        <p:spPr>
          <a:xfrm>
            <a:off x="6211983" y="5857723"/>
            <a:ext cx="1907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500000 CHF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018C3699-D17B-BC45-A059-DC5091848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Price prediction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5D3497-A644-A703-2727-F313E30C6B9C}"/>
              </a:ext>
            </a:extLst>
          </p:cNvPr>
          <p:cNvSpPr txBox="1"/>
          <p:nvPr/>
        </p:nvSpPr>
        <p:spPr>
          <a:xfrm>
            <a:off x="7008471" y="6550223"/>
            <a:ext cx="51835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christophm.github.io</a:t>
            </a:r>
            <a:r>
              <a:rPr lang="en-US" sz="1400" dirty="0"/>
              <a:t>/interpretable-ml-book/</a:t>
            </a:r>
            <a:r>
              <a:rPr lang="en-US" sz="1400" dirty="0" err="1"/>
              <a:t>shapley.html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96612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78315-AA98-E35A-74ED-AA893701E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71B25-8F5A-DC1C-C811-7E44F284F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Shapley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B6350F-C804-D358-5E66-829DF19FFD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Lloyd Shapley, 1953</a:t>
                </a:r>
              </a:p>
              <a:p>
                <a:r>
                  <a:rPr lang="en-US" sz="2400" dirty="0"/>
                  <a:t>ML =&gt; contribution of a feature value to </a:t>
                </a:r>
                <a:r>
                  <a:rPr lang="en-US" sz="2400" b="1" dirty="0"/>
                  <a:t>difference</a:t>
                </a:r>
                <a:r>
                  <a:rPr lang="en-US" sz="2400" dirty="0"/>
                  <a:t> between the </a:t>
                </a:r>
                <a:r>
                  <a:rPr lang="en-US" sz="2400" i="1" dirty="0"/>
                  <a:t>actual</a:t>
                </a:r>
                <a:r>
                  <a:rPr lang="en-US" sz="2400" dirty="0"/>
                  <a:t> prediction and the </a:t>
                </a:r>
                <a:r>
                  <a:rPr lang="en-US" sz="2400" i="1" dirty="0"/>
                  <a:t>mean</a:t>
                </a:r>
                <a:r>
                  <a:rPr lang="en-US" sz="2400" dirty="0"/>
                  <a:t> prediction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\</m:t>
                          </m:r>
                          <m:r>
                            <m:rPr>
                              <m:lit/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</m:eqAr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2919413" indent="90170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\</m:t>
                          </m:r>
                          <m:r>
                            <m:rPr>
                              <m:lit/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B6350F-C804-D358-5E66-829DF19FFD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2035" b="-28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567AF2F-3932-47CE-E159-88E684489C6A}"/>
              </a:ext>
            </a:extLst>
          </p:cNvPr>
          <p:cNvSpPr txBox="1"/>
          <p:nvPr/>
        </p:nvSpPr>
        <p:spPr>
          <a:xfrm>
            <a:off x="7008471" y="6550223"/>
            <a:ext cx="51835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christophm.github.io</a:t>
            </a:r>
            <a:r>
              <a:rPr lang="en-US" sz="1400" dirty="0"/>
              <a:t>/interpretable-ml-book/</a:t>
            </a:r>
            <a:r>
              <a:rPr lang="en-US" sz="1400" dirty="0" err="1"/>
              <a:t>shapley.html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4456C-98E6-EF56-158C-B1C244CE8D25}"/>
              </a:ext>
            </a:extLst>
          </p:cNvPr>
          <p:cNvSpPr txBox="1"/>
          <p:nvPr/>
        </p:nvSpPr>
        <p:spPr>
          <a:xfrm>
            <a:off x="3500377" y="5992297"/>
            <a:ext cx="60998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Average marginal contribution of a feature value across all possible coalitions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171961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18DC0-1AD4-57E6-7BE4-5B06504ED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2087E-AC96-6347-F1C4-8983380A1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5A898-D79B-5818-829C-B308E8531ADB}"/>
              </a:ext>
            </a:extLst>
          </p:cNvPr>
          <p:cNvSpPr txBox="1"/>
          <p:nvPr/>
        </p:nvSpPr>
        <p:spPr>
          <a:xfrm>
            <a:off x="244680" y="3560309"/>
            <a:ext cx="36456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Mushroom classification</a:t>
            </a:r>
          </a:p>
          <a:p>
            <a:pPr algn="ctr"/>
            <a:r>
              <a:rPr lang="en-US" sz="2400" dirty="0"/>
              <a:t>Edible (0)</a:t>
            </a:r>
            <a:r>
              <a:rPr lang="en-US" sz="2400" i="1" dirty="0"/>
              <a:t> vs </a:t>
            </a:r>
            <a:r>
              <a:rPr lang="en-US" sz="2400" dirty="0"/>
              <a:t>Poisonous (1)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737F06-600C-5069-A58A-CB4B1212B686}"/>
              </a:ext>
            </a:extLst>
          </p:cNvPr>
          <p:cNvSpPr txBox="1"/>
          <p:nvPr/>
        </p:nvSpPr>
        <p:spPr>
          <a:xfrm>
            <a:off x="244680" y="6082145"/>
            <a:ext cx="7165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xgb_model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xgboost.</a:t>
            </a:r>
            <a:r>
              <a:rPr lang="en-US" sz="14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XGBClassifier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(**params).</a:t>
            </a:r>
            <a:r>
              <a:rPr lang="en-US" sz="1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xgboost.</a:t>
            </a:r>
            <a:r>
              <a:rPr lang="en-US" sz="14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plot_importance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xgb_model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6" name="Content Placeholder 1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EC23C7D2-CBB0-9EF2-0BEE-DEDE3C870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936" y="1690688"/>
            <a:ext cx="7463507" cy="439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10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46772-2EA2-115A-B406-B57928B1A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 Feature importance</a:t>
            </a:r>
          </a:p>
        </p:txBody>
      </p:sp>
      <p:pic>
        <p:nvPicPr>
          <p:cNvPr id="5" name="Picture 4" descr="A graph with blue and white text&#10;&#10;Description automatically generated">
            <a:extLst>
              <a:ext uri="{FF2B5EF4-FFF2-40B4-BE49-F238E27FC236}">
                <a16:creationId xmlns:a16="http://schemas.microsoft.com/office/drawing/2014/main" id="{0826FA7F-2A3E-37E7-4B6D-92A56B84F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503" y="1739883"/>
            <a:ext cx="8348817" cy="44718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2EAA5D-0CB4-5342-9D86-C0D5995494BD}"/>
              </a:ext>
            </a:extLst>
          </p:cNvPr>
          <p:cNvSpPr txBox="1"/>
          <p:nvPr/>
        </p:nvSpPr>
        <p:spPr>
          <a:xfrm>
            <a:off x="244680" y="3560309"/>
            <a:ext cx="36456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Mushroom classification</a:t>
            </a:r>
          </a:p>
          <a:p>
            <a:pPr algn="ctr"/>
            <a:r>
              <a:rPr lang="en-US" sz="2400" dirty="0"/>
              <a:t>Edible (0)</a:t>
            </a:r>
            <a:r>
              <a:rPr lang="en-US" sz="2400" i="1" dirty="0"/>
              <a:t> vs </a:t>
            </a:r>
            <a:r>
              <a:rPr lang="en-US" sz="2400" dirty="0"/>
              <a:t>Poisonous (1)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E34D98-22E4-9887-7F8A-3BC22E866C1E}"/>
              </a:ext>
            </a:extLst>
          </p:cNvPr>
          <p:cNvSpPr txBox="1"/>
          <p:nvPr/>
        </p:nvSpPr>
        <p:spPr>
          <a:xfrm>
            <a:off x="233106" y="5874334"/>
            <a:ext cx="619913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explainer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shap.</a:t>
            </a:r>
            <a:r>
              <a:rPr lang="en-US" sz="14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TreeExplainer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xgb_model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shap_values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explainer.</a:t>
            </a:r>
            <a:r>
              <a:rPr lang="en-US" sz="14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shap_values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shap.</a:t>
            </a:r>
            <a:r>
              <a:rPr lang="en-US" sz="14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summary_plot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shap_values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plot_type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2200753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2404BBC1-3A1C-7A7D-B4AA-9D7CD881A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981" y="1671449"/>
            <a:ext cx="8285226" cy="45248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D378F8-6A07-BA96-76D3-6276CC768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 Summary plot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193753-8705-69E7-3B19-5D10018B1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807825" cy="40487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Summarize feature contribution for all instances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33EC1E-399E-9368-1A0B-15B0C346F1F5}"/>
              </a:ext>
            </a:extLst>
          </p:cNvPr>
          <p:cNvSpPr txBox="1"/>
          <p:nvPr/>
        </p:nvSpPr>
        <p:spPr>
          <a:xfrm>
            <a:off x="233106" y="5874334"/>
            <a:ext cx="49103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explainer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shap.</a:t>
            </a:r>
            <a:r>
              <a:rPr lang="en-US" sz="14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TreeExplainer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xgb_model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shap_values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explainer.</a:t>
            </a:r>
            <a:r>
              <a:rPr lang="en-US" sz="14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shap_values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shap.</a:t>
            </a:r>
            <a:r>
              <a:rPr lang="en-US" sz="14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summary_plot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shap_values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2884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BC31-E1F2-6A6C-F3E3-55D8AC1D1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 Local explanation – Force plot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B69C47-4695-9077-C14E-F17B48733918}"/>
              </a:ext>
            </a:extLst>
          </p:cNvPr>
          <p:cNvSpPr txBox="1"/>
          <p:nvPr/>
        </p:nvSpPr>
        <p:spPr>
          <a:xfrm>
            <a:off x="233106" y="5874334"/>
            <a:ext cx="845455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explainer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shap.</a:t>
            </a:r>
            <a:r>
              <a:rPr lang="en-US" sz="14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TreeExplainer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xgb_model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shap_values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explainer.</a:t>
            </a:r>
            <a:r>
              <a:rPr lang="en-US" sz="14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shap_values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shap.</a:t>
            </a:r>
            <a:r>
              <a:rPr lang="en-US" sz="14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force_plot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explainer.</a:t>
            </a:r>
            <a:r>
              <a:rPr lang="en-US" sz="14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expected_value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shap_values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,:],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X_test.iloc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[i,:])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4226F8-C753-B9DC-DFF0-0C30278A5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39" y="2070883"/>
            <a:ext cx="10313291" cy="9697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E67060-8858-9C34-125D-322964A09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39" y="3972609"/>
            <a:ext cx="10313280" cy="9697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A4E9D8-300A-D822-CD9A-10F333F49ADE}"/>
              </a:ext>
            </a:extLst>
          </p:cNvPr>
          <p:cNvSpPr txBox="1"/>
          <p:nvPr/>
        </p:nvSpPr>
        <p:spPr>
          <a:xfrm>
            <a:off x="854439" y="1690688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Y[0] = 0: Edible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6802F0-0B4B-A6C4-F922-CB133740ACEC}"/>
              </a:ext>
            </a:extLst>
          </p:cNvPr>
          <p:cNvSpPr txBox="1"/>
          <p:nvPr/>
        </p:nvSpPr>
        <p:spPr>
          <a:xfrm>
            <a:off x="854439" y="3603277"/>
            <a:ext cx="2057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Y[1] = 1: Poisonous</a:t>
            </a:r>
          </a:p>
        </p:txBody>
      </p:sp>
    </p:spTree>
    <p:extLst>
      <p:ext uri="{BB962C8B-B14F-4D97-AF65-F5344CB8AC3E}">
        <p14:creationId xmlns:p14="http://schemas.microsoft.com/office/powerpoint/2010/main" val="2790503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38279-9145-64E2-40E1-3BF43651B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4DD87-0934-78D5-37F1-A6FAC8CD8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 Dependence plot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AC2312F-82C3-D31D-5D09-1D6087B2C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807825" cy="40487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Visualize relationship between a feature and the model’s prediction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CAD98-D1E8-6F58-48BE-833A1EC9CFE8}"/>
              </a:ext>
            </a:extLst>
          </p:cNvPr>
          <p:cNvSpPr txBox="1"/>
          <p:nvPr/>
        </p:nvSpPr>
        <p:spPr>
          <a:xfrm>
            <a:off x="233106" y="5874334"/>
            <a:ext cx="1103218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explainer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shap.</a:t>
            </a:r>
            <a:r>
              <a:rPr lang="en-US" sz="14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TreeExplainer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xgb_model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shap_values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explainer.</a:t>
            </a:r>
            <a:r>
              <a:rPr lang="en-US" sz="14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shap_values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shap.</a:t>
            </a:r>
            <a:r>
              <a:rPr lang="en-US" sz="14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dependence_plot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odor=none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shap_values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interaction_index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stalk-shape=enlarging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</p:txBody>
      </p:sp>
      <p:pic>
        <p:nvPicPr>
          <p:cNvPr id="3" name="Content Placeholder 4" descr="A graph of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DC4CDE0B-554A-561B-5B98-9C7103B3D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610" y="1674310"/>
            <a:ext cx="62407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983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8236A-6A57-6677-6422-F0CAA1DD5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we trust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36BC4-186C-5D1D-4328-54C6E1C3C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model predicts a certain outcome with a rationale.</a:t>
            </a:r>
          </a:p>
          <a:p>
            <a:r>
              <a:rPr lang="en-US" dirty="0"/>
              <a:t>Interpretability ensures the acceptance of an ML algorithm.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WHY</a:t>
            </a:r>
          </a:p>
          <a:p>
            <a:r>
              <a:rPr lang="en-US" dirty="0"/>
              <a:t>Insights into the prediction</a:t>
            </a:r>
          </a:p>
          <a:p>
            <a:r>
              <a:rPr lang="en-US" dirty="0"/>
              <a:t>Transparency: right to explanation</a:t>
            </a:r>
          </a:p>
          <a:p>
            <a:r>
              <a:rPr lang="en-US" dirty="0"/>
              <a:t>Reduced bias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119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6503F-E400-23FB-C796-8273C753C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</a:t>
            </a:r>
            <a:r>
              <a:rPr lang="en-US" i="1" dirty="0"/>
              <a:t>vs.</a:t>
            </a:r>
            <a:r>
              <a:rPr lang="en-US" dirty="0"/>
              <a:t> Interpretability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8A40C2D-8472-71EC-0E88-B05783ABCE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7063982"/>
              </p:ext>
            </p:extLst>
          </p:nvPr>
        </p:nvGraphicFramePr>
        <p:xfrm>
          <a:off x="838200" y="1825625"/>
          <a:ext cx="10515600" cy="21234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66204592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8618853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Simple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Complex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648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Less accurate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More accurate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801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Simple patterns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Complex patterns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235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Straightforward interpretation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straightforward interpretation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49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E.g. linear/logistic regression, 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E.g. random forest, gradient boosting, neural network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4296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7641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4901A-ADE1-690A-406C-5DC681317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pic>
        <p:nvPicPr>
          <p:cNvPr id="13" name="Content Placeholder 1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67E7E668-4430-687B-9D56-FC1869A63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4936" y="1690688"/>
            <a:ext cx="7463507" cy="4391457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5B1F40D-DACD-E497-2056-4451A2E399A6}"/>
              </a:ext>
            </a:extLst>
          </p:cNvPr>
          <p:cNvSpPr txBox="1"/>
          <p:nvPr/>
        </p:nvSpPr>
        <p:spPr>
          <a:xfrm>
            <a:off x="244680" y="3560309"/>
            <a:ext cx="36456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Mushroom classification</a:t>
            </a:r>
          </a:p>
          <a:p>
            <a:pPr algn="ctr"/>
            <a:r>
              <a:rPr lang="en-US" sz="2400" dirty="0"/>
              <a:t>Edible (0)</a:t>
            </a:r>
            <a:r>
              <a:rPr lang="en-US" sz="2400" i="1" dirty="0"/>
              <a:t> vs </a:t>
            </a:r>
            <a:r>
              <a:rPr lang="en-US" sz="2400" dirty="0"/>
              <a:t>Poisonous (1)</a:t>
            </a:r>
          </a:p>
        </p:txBody>
      </p:sp>
    </p:spTree>
    <p:extLst>
      <p:ext uri="{BB962C8B-B14F-4D97-AF65-F5344CB8AC3E}">
        <p14:creationId xmlns:p14="http://schemas.microsoft.com/office/powerpoint/2010/main" val="1431386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88AC97C-C1D4-8552-AD6F-C560A29F0AF1}"/>
              </a:ext>
            </a:extLst>
          </p:cNvPr>
          <p:cNvSpPr txBox="1"/>
          <p:nvPr/>
        </p:nvSpPr>
        <p:spPr>
          <a:xfrm>
            <a:off x="873888" y="1849811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Weight: how many times a feature is used to split the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C7DE8E-B423-922C-8BCC-1AE4EB2A35AE}"/>
              </a:ext>
            </a:extLst>
          </p:cNvPr>
          <p:cNvSpPr txBox="1"/>
          <p:nvPr/>
        </p:nvSpPr>
        <p:spPr>
          <a:xfrm>
            <a:off x="873888" y="3790482"/>
            <a:ext cx="60998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Cover: how many times a feature is used to split the data, weighted by splitting size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20AFC8-F451-A0E0-4095-20617764E114}"/>
              </a:ext>
            </a:extLst>
          </p:cNvPr>
          <p:cNvSpPr txBox="1"/>
          <p:nvPr/>
        </p:nvSpPr>
        <p:spPr>
          <a:xfrm>
            <a:off x="873888" y="5944894"/>
            <a:ext cx="60998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Gain: how much loss reduction is gained when a feature is used to split the data</a:t>
            </a:r>
          </a:p>
        </p:txBody>
      </p:sp>
      <p:pic>
        <p:nvPicPr>
          <p:cNvPr id="21" name="Picture 20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FEC4476A-E537-EE26-F826-1432B725C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681" y="14888"/>
            <a:ext cx="4182320" cy="2422786"/>
          </a:xfrm>
          <a:prstGeom prst="rect">
            <a:avLst/>
          </a:prstGeom>
        </p:spPr>
      </p:pic>
      <p:pic>
        <p:nvPicPr>
          <p:cNvPr id="25" name="Picture 24" descr="A graph with numbers and text&#10;&#10;Description automatically generated">
            <a:extLst>
              <a:ext uri="{FF2B5EF4-FFF2-40B4-BE49-F238E27FC236}">
                <a16:creationId xmlns:a16="http://schemas.microsoft.com/office/drawing/2014/main" id="{F3B80882-96AD-544C-B16E-C0E5F4CC7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022" y="2219143"/>
            <a:ext cx="4270978" cy="2424216"/>
          </a:xfrm>
          <a:prstGeom prst="rect">
            <a:avLst/>
          </a:prstGeom>
        </p:spPr>
      </p:pic>
      <p:pic>
        <p:nvPicPr>
          <p:cNvPr id="27" name="Picture 2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206D35CC-705B-FFF5-A8C4-455EBE468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681" y="4429171"/>
            <a:ext cx="4182320" cy="2424216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1A0B6E74-2D6B-9579-80B2-6E10A2E2F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Importance measures</a:t>
            </a:r>
          </a:p>
        </p:txBody>
      </p:sp>
    </p:spTree>
    <p:extLst>
      <p:ext uri="{BB962C8B-B14F-4D97-AF65-F5344CB8AC3E}">
        <p14:creationId xmlns:p14="http://schemas.microsoft.com/office/powerpoint/2010/main" val="1841513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1B34D-36FC-F165-426E-D63F25CD7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a feature attribution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29B22-D5A9-9A3F-240C-3108C8B76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Consistency</a:t>
            </a:r>
          </a:p>
          <a:p>
            <a:pPr marL="0" indent="0" algn="ctr">
              <a:buNone/>
            </a:pPr>
            <a:r>
              <a:rPr lang="en-US" dirty="0"/>
              <a:t>model is changed to rely more on a feature</a:t>
            </a:r>
          </a:p>
          <a:p>
            <a:pPr marL="0" indent="0" algn="ctr">
              <a:buNone/>
            </a:pPr>
            <a:r>
              <a:rPr lang="en-US" dirty="0"/>
              <a:t> ~  feature importance does not decrease</a:t>
            </a:r>
          </a:p>
          <a:p>
            <a:endParaRPr lang="en-US" dirty="0"/>
          </a:p>
          <a:p>
            <a:r>
              <a:rPr lang="en-US" dirty="0"/>
              <a:t>Accuracy</a:t>
            </a:r>
          </a:p>
          <a:p>
            <a:pPr marL="0" indent="0" algn="ctr">
              <a:buNone/>
            </a:pPr>
            <a:r>
              <a:rPr lang="en-US" dirty="0"/>
              <a:t>	sum of feature contributions = final prediction</a:t>
            </a:r>
          </a:p>
          <a:p>
            <a:endParaRPr lang="en-US" dirty="0"/>
          </a:p>
          <a:p>
            <a:r>
              <a:rPr lang="en-US" dirty="0"/>
              <a:t>Missingness</a:t>
            </a:r>
          </a:p>
          <a:p>
            <a:pPr marL="0" indent="0" algn="ctr">
              <a:buNone/>
            </a:pPr>
            <a:r>
              <a:rPr lang="en-US" dirty="0"/>
              <a:t>feature contribution = 0  ~  feature removal has no impact</a:t>
            </a:r>
          </a:p>
        </p:txBody>
      </p:sp>
    </p:spTree>
    <p:extLst>
      <p:ext uri="{BB962C8B-B14F-4D97-AF65-F5344CB8AC3E}">
        <p14:creationId xmlns:p14="http://schemas.microsoft.com/office/powerpoint/2010/main" val="3609793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DDD51-832F-E6F8-E69A-DFEB951C5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SHAP: </a:t>
            </a:r>
            <a:r>
              <a:rPr lang="en-US" b="1" dirty="0" err="1"/>
              <a:t>SH</a:t>
            </a:r>
            <a:r>
              <a:rPr lang="en-US" dirty="0" err="1"/>
              <a:t>apley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dditive </a:t>
            </a:r>
            <a:r>
              <a:rPr lang="en-US" dirty="0" err="1"/>
              <a:t>ex</a:t>
            </a:r>
            <a:r>
              <a:rPr lang="en-US" b="1" dirty="0" err="1"/>
              <a:t>P</a:t>
            </a:r>
            <a:r>
              <a:rPr lang="en-US" dirty="0" err="1"/>
              <a:t>lanations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30F41-D5F4-D7A7-9464-8603A9F4A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Cooperative game theory concept: Shapley values</a:t>
            </a:r>
          </a:p>
          <a:p>
            <a:r>
              <a:rPr lang="en-US" sz="2400" dirty="0"/>
              <a:t>Model-agnostic</a:t>
            </a:r>
          </a:p>
          <a:p>
            <a:r>
              <a:rPr lang="en-US" sz="2400" dirty="0"/>
              <a:t>Consistent and accurate feature importance</a:t>
            </a:r>
          </a:p>
          <a:p>
            <a:r>
              <a:rPr lang="en-US" sz="2400" dirty="0"/>
              <a:t>Local explanation of individual prediction</a:t>
            </a:r>
          </a:p>
        </p:txBody>
      </p:sp>
    </p:spTree>
    <p:extLst>
      <p:ext uri="{BB962C8B-B14F-4D97-AF65-F5344CB8AC3E}">
        <p14:creationId xmlns:p14="http://schemas.microsoft.com/office/powerpoint/2010/main" val="353786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27C93-1B3E-6799-95DC-C548D2D7F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Shapley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E7463-D164-1793-6A31-22424DFDC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Lloyd Shapley, 1953</a:t>
            </a:r>
          </a:p>
          <a:p>
            <a:r>
              <a:rPr lang="en-US" sz="2400" dirty="0"/>
              <a:t>Cooperative game =&gt; Payouts to players upon their contribution to the total payout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1" name="Picture 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31BBFD5F-DE71-57A9-AB64-2D3B1B348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873" y="3614933"/>
            <a:ext cx="6041545" cy="2492870"/>
          </a:xfrm>
          <a:prstGeom prst="rect">
            <a:avLst/>
          </a:prstGeom>
        </p:spPr>
      </p:pic>
      <p:pic>
        <p:nvPicPr>
          <p:cNvPr id="13" name="Picture 12" descr="A screenshot of a video game&#10;&#10;Description automatically generated">
            <a:extLst>
              <a:ext uri="{FF2B5EF4-FFF2-40B4-BE49-F238E27FC236}">
                <a16:creationId xmlns:a16="http://schemas.microsoft.com/office/drawing/2014/main" id="{30FD0768-8F3E-4D0C-EF74-DCE74AAC0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926" y="3066938"/>
            <a:ext cx="3744548" cy="1771280"/>
          </a:xfrm>
          <a:prstGeom prst="rect">
            <a:avLst/>
          </a:prstGeom>
        </p:spPr>
      </p:pic>
      <p:pic>
        <p:nvPicPr>
          <p:cNvPr id="15" name="Picture 14" descr="A screenshot of a video game&#10;&#10;Description automatically generated">
            <a:extLst>
              <a:ext uri="{FF2B5EF4-FFF2-40B4-BE49-F238E27FC236}">
                <a16:creationId xmlns:a16="http://schemas.microsoft.com/office/drawing/2014/main" id="{E00E1F2A-F0A0-22C1-F0EE-F86A085AE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926" y="4932675"/>
            <a:ext cx="3744548" cy="179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22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20A98-A964-1829-902A-3D93F928D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B6734-7F9B-CBD5-B120-7A7008A5A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Shapley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8CAF28-69E0-0444-53E5-1474103B7A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Lloyd Shapley, 1953</a:t>
                </a:r>
              </a:p>
              <a:p>
                <a:r>
                  <a:rPr lang="en-US" sz="2400" dirty="0"/>
                  <a:t>Cooperative game =&gt; Payouts to players upon their contribution to the total payout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\</m:t>
                          </m:r>
                          <m:r>
                            <m:rPr>
                              <m:lit/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</m:eqAr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2919413" indent="90170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\</m:t>
                          </m:r>
                          <m:r>
                            <m:rPr>
                              <m:lit/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8CAF28-69E0-0444-53E5-1474103B7A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2035" b="-28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ED1DC38-B032-51EE-5D76-3647BB6F5FF3}"/>
              </a:ext>
            </a:extLst>
          </p:cNvPr>
          <p:cNvSpPr txBox="1"/>
          <p:nvPr/>
        </p:nvSpPr>
        <p:spPr>
          <a:xfrm>
            <a:off x="7008471" y="6550223"/>
            <a:ext cx="51835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christophm.github.io</a:t>
            </a:r>
            <a:r>
              <a:rPr lang="en-US" sz="1400" dirty="0"/>
              <a:t>/interpretable-ml-book/</a:t>
            </a:r>
            <a:r>
              <a:rPr lang="en-US" sz="1400" dirty="0" err="1"/>
              <a:t>shapley.html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5A2545-1AAC-B4EF-FA16-4BEAE71EC450}"/>
                  </a:ext>
                </a:extLst>
              </p:cNvPr>
              <p:cNvSpPr txBox="1"/>
              <p:nvPr/>
            </p:nvSpPr>
            <p:spPr>
              <a:xfrm>
                <a:off x="3500377" y="5992297"/>
                <a:ext cx="609985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Average marginal contribution of a player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000" i="1" dirty="0"/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i="1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5A2545-1AAC-B4EF-FA16-4BEAE71EC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377" y="5992297"/>
                <a:ext cx="6099858" cy="707886"/>
              </a:xfrm>
              <a:prstGeom prst="rect">
                <a:avLst/>
              </a:prstGeom>
              <a:blipFill>
                <a:blip r:embed="rId3"/>
                <a:stretch>
                  <a:fillRect l="-1040" t="-1754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5100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16135</TotalTime>
  <Words>818</Words>
  <Application>Microsoft Macintosh PowerPoint</Application>
  <PresentationFormat>Widescreen</PresentationFormat>
  <Paragraphs>121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Aptos</vt:lpstr>
      <vt:lpstr>Aptos Display</vt:lpstr>
      <vt:lpstr>Arial</vt:lpstr>
      <vt:lpstr>Cambria Math</vt:lpstr>
      <vt:lpstr>Courier New</vt:lpstr>
      <vt:lpstr>Lato</vt:lpstr>
      <vt:lpstr>Symbol</vt:lpstr>
      <vt:lpstr>Office Theme</vt:lpstr>
      <vt:lpstr> Model Interpretability</vt:lpstr>
      <vt:lpstr>Should we trust models?</vt:lpstr>
      <vt:lpstr>Accuracy vs. Interpretability</vt:lpstr>
      <vt:lpstr>Feature importance</vt:lpstr>
      <vt:lpstr>Importance measures</vt:lpstr>
      <vt:lpstr>Properties of a feature attribution method</vt:lpstr>
      <vt:lpstr>SHAP: SHapley Additive exPlanations</vt:lpstr>
      <vt:lpstr>Shapley values</vt:lpstr>
      <vt:lpstr>Shapley values</vt:lpstr>
      <vt:lpstr>Intuition</vt:lpstr>
      <vt:lpstr>Shapley values</vt:lpstr>
      <vt:lpstr>Example: Price prediction</vt:lpstr>
      <vt:lpstr>Shapley values</vt:lpstr>
      <vt:lpstr>Feature importance</vt:lpstr>
      <vt:lpstr>SHAP Feature importance</vt:lpstr>
      <vt:lpstr>SHAP Summary plot</vt:lpstr>
      <vt:lpstr>SHAP Local explanation – Force plot</vt:lpstr>
      <vt:lpstr>SHAP Dependence plot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Thuong Tran</dc:creator>
  <cp:lastModifiedBy>Thuong Tran</cp:lastModifiedBy>
  <cp:revision>18</cp:revision>
  <dcterms:created xsi:type="dcterms:W3CDTF">2024-09-30T07:55:49Z</dcterms:created>
  <dcterms:modified xsi:type="dcterms:W3CDTF">2024-10-14T16:46:26Z</dcterms:modified>
</cp:coreProperties>
</file>